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8"/>
  </p:notesMasterIdLst>
  <p:sldIdLst>
    <p:sldId id="257" r:id="rId5"/>
    <p:sldId id="262" r:id="rId6"/>
    <p:sldId id="264" r:id="rId7"/>
  </p:sldIdLst>
  <p:sldSz cx="9144000" cy="5143500" type="screen16x9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F5625-266F-4D5F-8C21-3FCF8C995333}" type="datetimeFigureOut">
              <a:rPr lang="hu-HU" smtClean="0"/>
              <a:t>2024.01.16.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BDF76-2978-4803-A45D-A0C20537744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1202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BDF76-2978-4803-A45D-A0C20537744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0485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C59EB-181E-4D48-A631-4EBEFCD336F5}" type="datetime1">
              <a:rPr lang="hu-HU" smtClean="0"/>
              <a:t>2024.01.16.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8AA5-570C-4B0E-81E0-99BA699C1984}" type="datetime1">
              <a:rPr lang="hu-HU" smtClean="0"/>
              <a:t>2024.01.16.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B9EC-2879-463A-8F39-E6E95BB2816E}" type="datetime1">
              <a:rPr lang="hu-HU" smtClean="0"/>
              <a:t>2024.01.16.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F7B41-8859-44EC-BDBD-8D90DA0796EE}" type="datetime1">
              <a:rPr lang="hu-HU" smtClean="0"/>
              <a:t>2024.01.16.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29D0-DC27-40D9-9E61-590138B4AEE9}" type="datetime1">
              <a:rPr lang="hu-HU" smtClean="0"/>
              <a:t>2024.01.16.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606A0-F849-4CDD-97A2-B58DF8FB980E}" type="datetime1">
              <a:rPr lang="hu-HU" smtClean="0"/>
              <a:t>2024.01.16.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4B4C-F357-4FB2-A6BB-719514165D1F}" type="datetime1">
              <a:rPr lang="hu-HU" smtClean="0"/>
              <a:t>2024.01.16.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5417-25AC-4F33-9605-2419865FF66C}" type="datetime1">
              <a:rPr lang="hu-HU" smtClean="0"/>
              <a:t>2024.01.16.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5E2D-5D4F-403A-88A4-05784EE89BA4}" type="datetime1">
              <a:rPr lang="hu-HU" smtClean="0"/>
              <a:t>2024.01.16.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D9807-463C-41E6-AE2D-2C3EFEB5D9B4}" type="datetime1">
              <a:rPr lang="hu-HU" smtClean="0"/>
              <a:t>2024.01.16.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B2085-399F-4FA5-83A4-B6FCB65C5946}" type="datetime1">
              <a:rPr lang="hu-HU" smtClean="0"/>
              <a:t>2024.01.16.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03FAE-8ECB-4160-A91F-A52B034ACAC7}" type="datetime1">
              <a:rPr lang="hu-HU" smtClean="0"/>
              <a:t>2024.01.16.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/>
          <p:cNvGrpSpPr/>
          <p:nvPr/>
        </p:nvGrpSpPr>
        <p:grpSpPr>
          <a:xfrm>
            <a:off x="0" y="0"/>
            <a:ext cx="539552" cy="5143500"/>
            <a:chOff x="0" y="0"/>
            <a:chExt cx="539552" cy="5143500"/>
          </a:xfrm>
        </p:grpSpPr>
        <p:sp>
          <p:nvSpPr>
            <p:cNvPr id="4" name="Téglalap 3"/>
            <p:cNvSpPr/>
            <p:nvPr/>
          </p:nvSpPr>
          <p:spPr>
            <a:xfrm>
              <a:off x="0" y="0"/>
              <a:ext cx="539552" cy="51435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Háromszög 4"/>
            <p:cNvSpPr/>
            <p:nvPr/>
          </p:nvSpPr>
          <p:spPr>
            <a:xfrm rot="5400000">
              <a:off x="0" y="0"/>
              <a:ext cx="539552" cy="539552"/>
            </a:xfrm>
            <a:prstGeom prst="triangle">
              <a:avLst>
                <a:gd name="adj" fmla="val 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" name="Cím 1"/>
          <p:cNvSpPr txBox="1">
            <a:spLocks/>
          </p:cNvSpPr>
          <p:nvPr/>
        </p:nvSpPr>
        <p:spPr>
          <a:xfrm>
            <a:off x="642169" y="152560"/>
            <a:ext cx="7962279" cy="972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b="1" dirty="0">
                <a:solidFill>
                  <a:srgbClr val="002060"/>
                </a:solidFill>
              </a:rPr>
              <a:t>PROGRAM  2024.05.28. kedd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647564" y="627534"/>
            <a:ext cx="4104456" cy="901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hu-HU" sz="2500" b="1">
              <a:solidFill>
                <a:srgbClr val="002060"/>
              </a:solidFill>
            </a:endParaRPr>
          </a:p>
          <a:p>
            <a:pPr algn="l"/>
            <a:r>
              <a:rPr lang="hu-HU" sz="2500" b="1">
                <a:solidFill>
                  <a:srgbClr val="002060"/>
                </a:solidFill>
              </a:rPr>
              <a:t>Délelőtt</a:t>
            </a:r>
            <a:endParaRPr lang="hu-HU"/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4854637" y="698591"/>
            <a:ext cx="4145855" cy="795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hu-HU" sz="2500" b="1">
              <a:solidFill>
                <a:srgbClr val="002060"/>
              </a:solidFill>
            </a:endParaRPr>
          </a:p>
          <a:p>
            <a:pPr algn="l"/>
            <a:r>
              <a:rPr lang="hu-HU" sz="2500" b="1">
                <a:solidFill>
                  <a:srgbClr val="002060"/>
                </a:solidFill>
              </a:rPr>
              <a:t>Délután</a:t>
            </a:r>
            <a:endParaRPr lang="hu-HU"/>
          </a:p>
        </p:txBody>
      </p:sp>
      <p:cxnSp>
        <p:nvCxnSpPr>
          <p:cNvPr id="10" name="Egyenes összekötő 9"/>
          <p:cNvCxnSpPr>
            <a:cxnSpLocks/>
          </p:cNvCxnSpPr>
          <p:nvPr/>
        </p:nvCxnSpPr>
        <p:spPr>
          <a:xfrm flipH="1">
            <a:off x="4752020" y="1556762"/>
            <a:ext cx="5396" cy="2888147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ím 1"/>
          <p:cNvSpPr txBox="1">
            <a:spLocks/>
          </p:cNvSpPr>
          <p:nvPr/>
        </p:nvSpPr>
        <p:spPr>
          <a:xfrm>
            <a:off x="727209" y="1556762"/>
            <a:ext cx="4109851" cy="33189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hu-HU" sz="1600" b="1" dirty="0">
                <a:solidFill>
                  <a:srgbClr val="002060"/>
                </a:solidFill>
              </a:rPr>
              <a:t>08:45 – 09:00 </a:t>
            </a:r>
            <a:r>
              <a:rPr lang="hu-HU" sz="1600" dirty="0"/>
              <a:t>Regisztráció, bejelentkezés</a:t>
            </a:r>
            <a:endParaRPr lang="hu-HU" sz="1600" dirty="0">
              <a:cs typeface="Calibri"/>
            </a:endParaRPr>
          </a:p>
          <a:p>
            <a:pPr algn="l">
              <a:lnSpc>
                <a:spcPct val="150000"/>
              </a:lnSpc>
            </a:pPr>
            <a:r>
              <a:rPr lang="hu-HU" sz="1600" b="1" dirty="0">
                <a:solidFill>
                  <a:srgbClr val="002060"/>
                </a:solidFill>
              </a:rPr>
              <a:t>09:00 – 09:05 </a:t>
            </a:r>
            <a:r>
              <a:rPr lang="hu-HU" sz="1600" dirty="0"/>
              <a:t>Köszöntő, bemutatkozás</a:t>
            </a:r>
          </a:p>
          <a:p>
            <a:pPr algn="l">
              <a:lnSpc>
                <a:spcPct val="150000"/>
              </a:lnSpc>
            </a:pPr>
            <a:r>
              <a:rPr lang="hu-HU" sz="1600" b="1" dirty="0">
                <a:solidFill>
                  <a:srgbClr val="002060"/>
                </a:solidFill>
              </a:rPr>
              <a:t>09:05 – 10:35 </a:t>
            </a:r>
            <a:r>
              <a:rPr lang="hu-HU" sz="1600" dirty="0"/>
              <a:t>Tőkepiaci alapismeretek</a:t>
            </a:r>
            <a:br>
              <a:rPr lang="hu-HU" sz="1600" dirty="0"/>
            </a:br>
            <a:r>
              <a:rPr lang="hu-HU" sz="1400" i="1" dirty="0"/>
              <a:t>Előadók: Varga-Balázs Attila (BÉT)  </a:t>
            </a:r>
            <a:br>
              <a:rPr lang="hu-HU" sz="1600" dirty="0"/>
            </a:br>
            <a:r>
              <a:rPr lang="hu-HU" sz="1600" b="1" dirty="0">
                <a:solidFill>
                  <a:srgbClr val="002060"/>
                </a:solidFill>
              </a:rPr>
              <a:t>10:35 – 10:50 </a:t>
            </a:r>
            <a:r>
              <a:rPr lang="hu-HU" sz="1600" dirty="0"/>
              <a:t>Szünet</a:t>
            </a:r>
          </a:p>
          <a:p>
            <a:pPr algn="l">
              <a:lnSpc>
                <a:spcPct val="150000"/>
              </a:lnSpc>
            </a:pPr>
            <a:r>
              <a:rPr lang="hu-HU" sz="1600" b="1" dirty="0">
                <a:solidFill>
                  <a:srgbClr val="002060"/>
                </a:solidFill>
              </a:rPr>
              <a:t>10:50 – 12:25 </a:t>
            </a:r>
            <a:r>
              <a:rPr lang="hu-HU" sz="1600" dirty="0"/>
              <a:t>Befektetők a nyilvános piacokon</a:t>
            </a:r>
            <a:br>
              <a:rPr lang="hu-HU" sz="1600" dirty="0"/>
            </a:br>
            <a:r>
              <a:rPr lang="hu-HU" sz="1400" i="1" dirty="0"/>
              <a:t>Előadó: Hajósi Péter (K&amp;H) Alapkezelő  </a:t>
            </a:r>
            <a:r>
              <a:rPr lang="hu-HU" sz="1600" b="1" dirty="0">
                <a:solidFill>
                  <a:srgbClr val="002060"/>
                </a:solidFill>
              </a:rPr>
              <a:t>	</a:t>
            </a:r>
            <a:endParaRPr lang="hu-HU" sz="1600" dirty="0"/>
          </a:p>
        </p:txBody>
      </p:sp>
      <p:pic>
        <p:nvPicPr>
          <p:cNvPr id="1026" name="Picture 2" descr="C:\Users\GST\Box Sync\28 _ MNB _ Budapest Institute of Banking\_ hivatalos arculati elemek\BIB_logo_feher hatte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2" t="22205" r="11037" b="19892"/>
          <a:stretch/>
        </p:blipFill>
        <p:spPr bwMode="auto">
          <a:xfrm>
            <a:off x="7440547" y="152560"/>
            <a:ext cx="1494431" cy="66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ím 1"/>
          <p:cNvSpPr txBox="1">
            <a:spLocks/>
          </p:cNvSpPr>
          <p:nvPr/>
        </p:nvSpPr>
        <p:spPr>
          <a:xfrm>
            <a:off x="4950029" y="1495382"/>
            <a:ext cx="4140460" cy="29495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hu-HU" sz="1600" b="1" dirty="0">
                <a:solidFill>
                  <a:srgbClr val="002060"/>
                </a:solidFill>
              </a:rPr>
              <a:t>12:25 – 13:25 </a:t>
            </a:r>
            <a:r>
              <a:rPr lang="hu-HU" sz="1600" dirty="0"/>
              <a:t>Ebédszünet</a:t>
            </a:r>
          </a:p>
          <a:p>
            <a:pPr algn="l">
              <a:lnSpc>
                <a:spcPct val="150000"/>
              </a:lnSpc>
            </a:pPr>
            <a:r>
              <a:rPr lang="hu-HU" sz="1600" b="1" dirty="0">
                <a:solidFill>
                  <a:srgbClr val="002060"/>
                </a:solidFill>
              </a:rPr>
              <a:t>13:25 – 14:55 </a:t>
            </a:r>
            <a:r>
              <a:rPr lang="hu-HU" sz="1600" dirty="0"/>
              <a:t> Értékpapír kibocsátása, társasági események kezelése  </a:t>
            </a:r>
            <a:r>
              <a:rPr lang="hu-HU" sz="1600" i="1" dirty="0"/>
              <a:t>Előadó: Varga Ágnes (KELER) 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hu-HU" sz="1600" b="1" dirty="0">
                <a:solidFill>
                  <a:srgbClr val="002060"/>
                </a:solidFill>
              </a:rPr>
              <a:t>14:55 – 15:10 </a:t>
            </a:r>
            <a:r>
              <a:rPr lang="hu-HU" sz="1600" dirty="0"/>
              <a:t>Szünet</a:t>
            </a:r>
          </a:p>
          <a:p>
            <a:pPr algn="l">
              <a:lnSpc>
                <a:spcPct val="150000"/>
              </a:lnSpc>
            </a:pPr>
            <a:r>
              <a:rPr lang="hu-HU" sz="1600" b="1" dirty="0">
                <a:solidFill>
                  <a:srgbClr val="002060"/>
                </a:solidFill>
              </a:rPr>
              <a:t>15:10 – 17:00 </a:t>
            </a:r>
            <a:r>
              <a:rPr lang="hu-HU" sz="1600" dirty="0"/>
              <a:t>Bevezetés a befektetői kapcsolattartásba (IR)</a:t>
            </a:r>
            <a:br>
              <a:rPr lang="hu-HU" sz="1600" dirty="0"/>
            </a:br>
            <a:r>
              <a:rPr lang="hu-HU" sz="1400" i="1" dirty="0"/>
              <a:t>Előadó: Pataki Sándor (OTP) </a:t>
            </a:r>
            <a:br>
              <a:rPr lang="hu-HU" sz="1600" dirty="0"/>
            </a:br>
            <a:endParaRPr lang="hu-HU" sz="1400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187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/>
          <p:cNvGrpSpPr/>
          <p:nvPr/>
        </p:nvGrpSpPr>
        <p:grpSpPr>
          <a:xfrm>
            <a:off x="0" y="0"/>
            <a:ext cx="539552" cy="5143500"/>
            <a:chOff x="0" y="0"/>
            <a:chExt cx="539552" cy="5143500"/>
          </a:xfrm>
        </p:grpSpPr>
        <p:sp>
          <p:nvSpPr>
            <p:cNvPr id="4" name="Téglalap 3"/>
            <p:cNvSpPr/>
            <p:nvPr/>
          </p:nvSpPr>
          <p:spPr>
            <a:xfrm>
              <a:off x="0" y="0"/>
              <a:ext cx="539552" cy="51435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Háromszög 4"/>
            <p:cNvSpPr/>
            <p:nvPr/>
          </p:nvSpPr>
          <p:spPr>
            <a:xfrm rot="5400000">
              <a:off x="0" y="0"/>
              <a:ext cx="539552" cy="539552"/>
            </a:xfrm>
            <a:prstGeom prst="triangle">
              <a:avLst>
                <a:gd name="adj" fmla="val 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" name="Cím 1"/>
          <p:cNvSpPr txBox="1">
            <a:spLocks/>
          </p:cNvSpPr>
          <p:nvPr/>
        </p:nvSpPr>
        <p:spPr>
          <a:xfrm>
            <a:off x="642169" y="152560"/>
            <a:ext cx="7962279" cy="972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b="1" dirty="0">
                <a:solidFill>
                  <a:srgbClr val="002060"/>
                </a:solidFill>
              </a:rPr>
              <a:t>PROGRAM	 2024.05.29. szerda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652767" y="838215"/>
            <a:ext cx="4104456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500" b="1" dirty="0">
                <a:solidFill>
                  <a:srgbClr val="002060"/>
                </a:solidFill>
              </a:rPr>
              <a:t>Délelőtt</a:t>
            </a:r>
          </a:p>
        </p:txBody>
      </p:sp>
      <p:sp>
        <p:nvSpPr>
          <p:cNvPr id="9" name="Cím 1"/>
          <p:cNvSpPr txBox="1">
            <a:spLocks/>
          </p:cNvSpPr>
          <p:nvPr/>
        </p:nvSpPr>
        <p:spPr>
          <a:xfrm>
            <a:off x="4789123" y="822924"/>
            <a:ext cx="4145855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500" b="1" dirty="0">
                <a:solidFill>
                  <a:srgbClr val="002060"/>
                </a:solidFill>
              </a:rPr>
              <a:t>Délután</a:t>
            </a:r>
          </a:p>
        </p:txBody>
      </p:sp>
      <p:cxnSp>
        <p:nvCxnSpPr>
          <p:cNvPr id="10" name="Egyenes összekötő 9"/>
          <p:cNvCxnSpPr>
            <a:cxnSpLocks/>
          </p:cNvCxnSpPr>
          <p:nvPr/>
        </p:nvCxnSpPr>
        <p:spPr>
          <a:xfrm flipH="1">
            <a:off x="4757415" y="1779662"/>
            <a:ext cx="1" cy="302177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ím 1"/>
          <p:cNvSpPr txBox="1">
            <a:spLocks/>
          </p:cNvSpPr>
          <p:nvPr/>
        </p:nvSpPr>
        <p:spPr>
          <a:xfrm>
            <a:off x="679272" y="1420736"/>
            <a:ext cx="4109851" cy="38884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hu-HU" sz="1500" b="1" dirty="0">
                <a:solidFill>
                  <a:srgbClr val="002060"/>
                </a:solidFill>
              </a:rPr>
              <a:t>08:45 – 09:00 </a:t>
            </a:r>
            <a:r>
              <a:rPr lang="hu-HU" sz="1500" dirty="0"/>
              <a:t>Bejelentkezés</a:t>
            </a:r>
          </a:p>
          <a:p>
            <a:pPr algn="l">
              <a:lnSpc>
                <a:spcPct val="150000"/>
              </a:lnSpc>
            </a:pPr>
            <a:r>
              <a:rPr lang="hu-HU" sz="1500" b="1" dirty="0">
                <a:solidFill>
                  <a:srgbClr val="002060"/>
                </a:solidFill>
              </a:rPr>
              <a:t>09:00 – 10:30 </a:t>
            </a:r>
            <a:r>
              <a:rPr lang="hu-HU" sz="1500" dirty="0"/>
              <a:t>Pénzügyi jelentések készítésének szempontjai </a:t>
            </a:r>
            <a:r>
              <a:rPr lang="hu-HU" sz="1600" dirty="0"/>
              <a:t> </a:t>
            </a:r>
            <a:r>
              <a:rPr lang="hu-HU" sz="1400" i="1" dirty="0"/>
              <a:t>Előadó: </a:t>
            </a:r>
            <a:r>
              <a:rPr lang="hu-HU" sz="1400" i="1" dirty="0" err="1"/>
              <a:t>Bárdy</a:t>
            </a:r>
            <a:r>
              <a:rPr lang="hu-HU" sz="1400" i="1" dirty="0"/>
              <a:t> Zoltán (</a:t>
            </a:r>
            <a:r>
              <a:rPr lang="hu-HU" sz="1400" i="1" dirty="0" err="1"/>
              <a:t>PwC</a:t>
            </a:r>
            <a:r>
              <a:rPr lang="hu-HU" sz="1400" i="1" dirty="0"/>
              <a:t>) </a:t>
            </a:r>
          </a:p>
          <a:p>
            <a:pPr algn="l">
              <a:lnSpc>
                <a:spcPct val="150000"/>
              </a:lnSpc>
            </a:pPr>
            <a:r>
              <a:rPr lang="hu-HU" sz="1500" b="1" dirty="0">
                <a:solidFill>
                  <a:srgbClr val="002060"/>
                </a:solidFill>
              </a:rPr>
              <a:t>10:30 – 10:45 </a:t>
            </a:r>
            <a:r>
              <a:rPr lang="hu-HU" sz="1500" dirty="0"/>
              <a:t>Szünet</a:t>
            </a:r>
          </a:p>
          <a:p>
            <a:pPr algn="l">
              <a:lnSpc>
                <a:spcPct val="150000"/>
              </a:lnSpc>
            </a:pPr>
            <a:r>
              <a:rPr lang="hu-HU" sz="1500" b="1" dirty="0">
                <a:solidFill>
                  <a:srgbClr val="002060"/>
                </a:solidFill>
              </a:rPr>
              <a:t>10:45 – 11:45 </a:t>
            </a:r>
            <a:r>
              <a:rPr lang="hu-HU" sz="1500" dirty="0"/>
              <a:t>A vezető tisztségviselők felelőssége </a:t>
            </a:r>
            <a:r>
              <a:rPr lang="hu-HU" sz="1400" i="1" dirty="0"/>
              <a:t>Előadó: dr. Bodzási Balázs (közjegyző)</a:t>
            </a:r>
            <a:br>
              <a:rPr lang="hu-HU" sz="1500" dirty="0"/>
            </a:br>
            <a:r>
              <a:rPr lang="hu-HU" sz="1500" b="1" dirty="0">
                <a:solidFill>
                  <a:srgbClr val="002060"/>
                </a:solidFill>
              </a:rPr>
              <a:t>11:45 – 12:30: </a:t>
            </a:r>
            <a:r>
              <a:rPr lang="hu-HU" sz="1500" dirty="0"/>
              <a:t>A felelős társaságirányítás szerepe, gyakorlati kérdései </a:t>
            </a:r>
            <a:r>
              <a:rPr lang="hu-HU" sz="1400" i="1" dirty="0"/>
              <a:t>Előadó: Herczegh Zsolt (Magyar Telekom)</a:t>
            </a:r>
          </a:p>
          <a:p>
            <a:pPr algn="l">
              <a:lnSpc>
                <a:spcPct val="150000"/>
              </a:lnSpc>
            </a:pPr>
            <a:br>
              <a:rPr lang="hu-HU" sz="1500" dirty="0"/>
            </a:br>
            <a:r>
              <a:rPr lang="hu-HU" sz="1500" b="1" dirty="0">
                <a:solidFill>
                  <a:srgbClr val="002060"/>
                </a:solidFill>
              </a:rPr>
              <a:t>	</a:t>
            </a:r>
            <a:endParaRPr lang="hu-HU" sz="1500" dirty="0"/>
          </a:p>
        </p:txBody>
      </p:sp>
      <p:pic>
        <p:nvPicPr>
          <p:cNvPr id="1026" name="Picture 2" descr="C:\Users\GST\Box Sync\28 _ MNB _ Budapest Institute of Banking\_ hivatalos arculati elemek\BIB_logo_feher hatter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2" t="22205" r="11037" b="19892"/>
          <a:stretch/>
        </p:blipFill>
        <p:spPr bwMode="auto">
          <a:xfrm>
            <a:off x="7440547" y="152560"/>
            <a:ext cx="1494431" cy="66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ím 1"/>
          <p:cNvSpPr txBox="1">
            <a:spLocks/>
          </p:cNvSpPr>
          <p:nvPr/>
        </p:nvSpPr>
        <p:spPr>
          <a:xfrm>
            <a:off x="4870438" y="1420736"/>
            <a:ext cx="4227273" cy="3269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hu-HU" sz="1500" b="1" dirty="0">
                <a:solidFill>
                  <a:srgbClr val="002060"/>
                </a:solidFill>
              </a:rPr>
              <a:t>12:30 – 13:15 </a:t>
            </a:r>
            <a:r>
              <a:rPr lang="hu-HU" sz="1500" dirty="0"/>
              <a:t>Ebéd</a:t>
            </a:r>
            <a:endParaRPr lang="hu-HU" sz="1400" i="1" dirty="0"/>
          </a:p>
          <a:p>
            <a:pPr algn="l">
              <a:lnSpc>
                <a:spcPct val="150000"/>
              </a:lnSpc>
            </a:pPr>
            <a:r>
              <a:rPr lang="hu-HU" sz="1500" b="1" dirty="0">
                <a:solidFill>
                  <a:srgbClr val="002060"/>
                </a:solidFill>
              </a:rPr>
              <a:t>13:15 – 15:15 </a:t>
            </a:r>
            <a:r>
              <a:rPr lang="hu-HU" sz="1500" dirty="0"/>
              <a:t>A tőzsdei jelenléttel járó forgalomban tartási (tájékoztatási) kötelezettségek </a:t>
            </a:r>
            <a:r>
              <a:rPr lang="hu-HU" sz="1500"/>
              <a:t>Előadó:</a:t>
            </a:r>
            <a:endParaRPr lang="hu-HU" sz="1500" i="1" dirty="0"/>
          </a:p>
          <a:p>
            <a:pPr algn="l">
              <a:lnSpc>
                <a:spcPct val="150000"/>
              </a:lnSpc>
            </a:pPr>
            <a:r>
              <a:rPr lang="hu-HU" sz="1500" b="1" dirty="0">
                <a:solidFill>
                  <a:srgbClr val="002060"/>
                </a:solidFill>
              </a:rPr>
              <a:t>15:15 – 15:30 </a:t>
            </a:r>
            <a:r>
              <a:rPr lang="hu-HU" sz="1500" dirty="0"/>
              <a:t>Szünet</a:t>
            </a:r>
            <a:endParaRPr lang="hu-HU" sz="1500" b="1" dirty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hu-HU" sz="1500" b="1" dirty="0">
                <a:solidFill>
                  <a:srgbClr val="002060"/>
                </a:solidFill>
              </a:rPr>
              <a:t>15:30 –17:00 </a:t>
            </a:r>
            <a:r>
              <a:rPr lang="hu-HU" sz="1500" dirty="0"/>
              <a:t>Rendszeres és rendkívüli tájékoztatás, illetve a kibocsátói felügyelés a szabályozott piacon</a:t>
            </a:r>
          </a:p>
          <a:p>
            <a:pPr algn="l">
              <a:lnSpc>
                <a:spcPct val="150000"/>
              </a:lnSpc>
            </a:pPr>
            <a:r>
              <a:rPr lang="hu-HU" sz="1400" i="1" dirty="0"/>
              <a:t>Előadó: dr. Barnóczki Péter (MNB)</a:t>
            </a:r>
          </a:p>
        </p:txBody>
      </p:sp>
    </p:spTree>
    <p:extLst>
      <p:ext uri="{BB962C8B-B14F-4D97-AF65-F5344CB8AC3E}">
        <p14:creationId xmlns:p14="http://schemas.microsoft.com/office/powerpoint/2010/main" val="124705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/>
          <p:cNvGrpSpPr/>
          <p:nvPr/>
        </p:nvGrpSpPr>
        <p:grpSpPr>
          <a:xfrm>
            <a:off x="0" y="0"/>
            <a:ext cx="539552" cy="5143500"/>
            <a:chOff x="0" y="0"/>
            <a:chExt cx="539552" cy="5143500"/>
          </a:xfrm>
        </p:grpSpPr>
        <p:sp>
          <p:nvSpPr>
            <p:cNvPr id="4" name="Téglalap 3"/>
            <p:cNvSpPr/>
            <p:nvPr/>
          </p:nvSpPr>
          <p:spPr>
            <a:xfrm>
              <a:off x="0" y="0"/>
              <a:ext cx="539552" cy="51435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Háromszög 4"/>
            <p:cNvSpPr/>
            <p:nvPr/>
          </p:nvSpPr>
          <p:spPr>
            <a:xfrm rot="5400000">
              <a:off x="0" y="0"/>
              <a:ext cx="539552" cy="539552"/>
            </a:xfrm>
            <a:prstGeom prst="triangle">
              <a:avLst>
                <a:gd name="adj" fmla="val 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7" name="Cím 1"/>
          <p:cNvSpPr txBox="1">
            <a:spLocks/>
          </p:cNvSpPr>
          <p:nvPr/>
        </p:nvSpPr>
        <p:spPr>
          <a:xfrm>
            <a:off x="642169" y="152560"/>
            <a:ext cx="7962279" cy="9724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3200" b="1" dirty="0">
                <a:solidFill>
                  <a:srgbClr val="002060"/>
                </a:solidFill>
              </a:rPr>
              <a:t>PROGRAM	 2024.05.30. </a:t>
            </a:r>
            <a:r>
              <a:rPr lang="hu-HU" sz="3200" b="1">
                <a:solidFill>
                  <a:srgbClr val="002060"/>
                </a:solidFill>
              </a:rPr>
              <a:t>csütörtök</a:t>
            </a:r>
            <a:endParaRPr lang="hu-HU" sz="3200" b="1" dirty="0">
              <a:solidFill>
                <a:srgbClr val="002060"/>
              </a:solidFill>
            </a:endParaRP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647564" y="1059581"/>
            <a:ext cx="4104456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500" b="1">
                <a:solidFill>
                  <a:srgbClr val="002060"/>
                </a:solidFill>
              </a:rPr>
              <a:t>Délelőtt</a:t>
            </a:r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642168" y="1635646"/>
            <a:ext cx="6285406" cy="3960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hu-HU" sz="1500" b="1" dirty="0">
                <a:solidFill>
                  <a:srgbClr val="002060"/>
                </a:solidFill>
              </a:rPr>
              <a:t>08:45 – 09:00 </a:t>
            </a:r>
            <a:r>
              <a:rPr lang="hu-HU" sz="1500" dirty="0"/>
              <a:t>Bejelentkezés</a:t>
            </a:r>
          </a:p>
          <a:p>
            <a:pPr algn="l">
              <a:lnSpc>
                <a:spcPct val="150000"/>
              </a:lnSpc>
            </a:pPr>
            <a:r>
              <a:rPr lang="hu-HU" sz="1500" b="1" dirty="0">
                <a:solidFill>
                  <a:srgbClr val="002060"/>
                </a:solidFill>
              </a:rPr>
              <a:t>09:00 – 10:30 </a:t>
            </a:r>
            <a:r>
              <a:rPr lang="hu-H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 tapasztalatok </a:t>
            </a:r>
            <a:r>
              <a:rPr lang="hu-HU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Előadó: dr. Dakó Gábor (CIG Pannónia Nyrt.)</a:t>
            </a:r>
          </a:p>
          <a:p>
            <a:pPr algn="l">
              <a:lnSpc>
                <a:spcPct val="150000"/>
              </a:lnSpc>
            </a:pPr>
            <a:r>
              <a:rPr lang="hu-HU" sz="1500" b="1" dirty="0">
                <a:solidFill>
                  <a:srgbClr val="002060"/>
                </a:solidFill>
              </a:rPr>
              <a:t>10:30 – 10:45 </a:t>
            </a:r>
            <a:r>
              <a:rPr lang="hu-HU" sz="1500" dirty="0"/>
              <a:t>Szünet</a:t>
            </a:r>
          </a:p>
          <a:p>
            <a:pPr algn="l">
              <a:lnSpc>
                <a:spcPct val="150000"/>
              </a:lnSpc>
            </a:pPr>
            <a:r>
              <a:rPr lang="hu-HU" sz="1500" b="1" dirty="0">
                <a:solidFill>
                  <a:srgbClr val="002060"/>
                </a:solidFill>
              </a:rPr>
              <a:t>10:45 – 12:05 </a:t>
            </a:r>
            <a:r>
              <a:rPr lang="hu-HU" sz="1600" dirty="0"/>
              <a:t>Tőkepiaci tranzakciók </a:t>
            </a:r>
            <a:r>
              <a:rPr lang="hu-HU" sz="1500" dirty="0"/>
              <a:t>Előadó: Hegyi Ádám (KBC)</a:t>
            </a:r>
            <a:br>
              <a:rPr lang="hu-HU" sz="1500" dirty="0"/>
            </a:br>
            <a:r>
              <a:rPr lang="hu-HU" sz="1500" b="1" dirty="0">
                <a:solidFill>
                  <a:srgbClr val="002060"/>
                </a:solidFill>
              </a:rPr>
              <a:t>12:05 – 13:05 </a:t>
            </a:r>
            <a:r>
              <a:rPr lang="hu-HU" sz="1500" dirty="0"/>
              <a:t>Média kommunikáció </a:t>
            </a:r>
            <a:br>
              <a:rPr lang="hu-HU" sz="1800" dirty="0">
                <a:solidFill>
                  <a:prstClr val="black"/>
                </a:solidFill>
              </a:rPr>
            </a:br>
            <a:r>
              <a:rPr lang="fr-FR" sz="1400" i="1" dirty="0"/>
              <a:t>Előadó: R. Kovács Dániel (F</a:t>
            </a:r>
            <a:r>
              <a:rPr lang="hu-HU" sz="1400" i="1" dirty="0"/>
              <a:t>ront Page </a:t>
            </a:r>
            <a:r>
              <a:rPr lang="fr-FR" sz="1400" i="1" dirty="0"/>
              <a:t>Communications) </a:t>
            </a:r>
            <a:endParaRPr lang="hu-HU" sz="1400" i="1" dirty="0"/>
          </a:p>
          <a:p>
            <a:pPr algn="l">
              <a:lnSpc>
                <a:spcPct val="150000"/>
              </a:lnSpc>
            </a:pPr>
            <a:br>
              <a:rPr lang="hu-HU" sz="1500" dirty="0"/>
            </a:br>
            <a:r>
              <a:rPr lang="hu-HU" sz="1500" b="1" dirty="0">
                <a:solidFill>
                  <a:srgbClr val="002060"/>
                </a:solidFill>
              </a:rPr>
              <a:t>	</a:t>
            </a:r>
            <a:endParaRPr lang="hu-HU" sz="1500" dirty="0"/>
          </a:p>
        </p:txBody>
      </p:sp>
      <p:pic>
        <p:nvPicPr>
          <p:cNvPr id="1026" name="Picture 2" descr="C:\Users\GST\Box Sync\28 _ MNB _ Budapest Institute of Banking\_ hivatalos arculati elemek\BIB_logo_feher hatte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2" t="22205" r="11037" b="19892"/>
          <a:stretch/>
        </p:blipFill>
        <p:spPr bwMode="auto">
          <a:xfrm>
            <a:off x="7440547" y="152560"/>
            <a:ext cx="1494431" cy="66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55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8D0C9790B0E41A4EBB8FDA55DAD9D723" ma:contentTypeVersion="12" ma:contentTypeDescription="Új dokumentum létrehozása." ma:contentTypeScope="" ma:versionID="a04d54d186d2dad024a1630ef81c0d81">
  <xsd:schema xmlns:xsd="http://www.w3.org/2001/XMLSchema" xmlns:xs="http://www.w3.org/2001/XMLSchema" xmlns:p="http://schemas.microsoft.com/office/2006/metadata/properties" xmlns:ns2="44ad00f7-313b-4e67-a95c-f580b27940d3" xmlns:ns3="45be2b64-b6fd-47d8-b6b3-f6d377cfe9c0" targetNamespace="http://schemas.microsoft.com/office/2006/metadata/properties" ma:root="true" ma:fieldsID="b51d2726ae6f072e6768538e2af53b14" ns2:_="" ns3:_="">
    <xsd:import namespace="44ad00f7-313b-4e67-a95c-f580b27940d3"/>
    <xsd:import namespace="45be2b64-b6fd-47d8-b6b3-f6d377cfe9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d00f7-313b-4e67-a95c-f580b27940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e2b64-b6fd-47d8-b6b3-f6d377cfe9c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B8D2C2-7CA3-438E-AF3F-53F349AFF3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ad00f7-313b-4e67-a95c-f580b27940d3"/>
    <ds:schemaRef ds:uri="45be2b64-b6fd-47d8-b6b3-f6d377cfe9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5889C9-4B21-4875-827B-7F2328A67AFC}">
  <ds:schemaRefs>
    <ds:schemaRef ds:uri="http://schemas.microsoft.com/office/2006/metadata/properties"/>
    <ds:schemaRef ds:uri="http://schemas.microsoft.com/office/2006/documentManagement/types"/>
    <ds:schemaRef ds:uri="45be2b64-b6fd-47d8-b6b3-f6d377cfe9c0"/>
    <ds:schemaRef ds:uri="http://www.w3.org/XML/1998/namespace"/>
    <ds:schemaRef ds:uri="44ad00f7-313b-4e67-a95c-f580b27940d3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B0D95FC-35A1-45CF-A9D5-07DD1E8171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278</Words>
  <Application>Microsoft Office PowerPoint</Application>
  <PresentationFormat>Diavetítés a képernyőre (16:9 oldalarány)</PresentationFormat>
  <Paragraphs>34</Paragraphs>
  <Slides>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Office-téma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GST</dc:creator>
  <cp:lastModifiedBy>Nagy Réka</cp:lastModifiedBy>
  <cp:revision>25</cp:revision>
  <cp:lastPrinted>2020-02-13T14:31:24Z</cp:lastPrinted>
  <dcterms:created xsi:type="dcterms:W3CDTF">2017-11-28T12:58:20Z</dcterms:created>
  <dcterms:modified xsi:type="dcterms:W3CDTF">2024-01-16T13:14:36Z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0x0101008D0C9790B0E41A4EBB8FDA55DAD9D723</vt:lpwstr>
  </property>
  <property fmtid="{D5CDD505-2E9C-101B-9397-08002B2CF9AE}" pid="3" name="AuthorIds_UIVersion_1024">
    <vt:lpwstr>17</vt:lpwstr>
  </property>
</Properties>
</file>